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6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14" autoAdjust="0"/>
  </p:normalViewPr>
  <p:slideViewPr>
    <p:cSldViewPr snapToGrid="0">
      <p:cViewPr varScale="1">
        <p:scale>
          <a:sx n="59" d="100"/>
          <a:sy n="59" d="100"/>
        </p:scale>
        <p:origin x="17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88CB-E91C-4673-9BD4-3944AC2B132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ADC50-6657-4785-AE6F-7B0A09DC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2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0738" y="471488"/>
            <a:ext cx="5600700" cy="4202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5647" y="4738544"/>
            <a:ext cx="6083616" cy="4627571"/>
          </a:xfrm>
        </p:spPr>
        <p:txBody>
          <a:bodyPr/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2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F10AF-D37A-4C8F-8685-4AC6A8176A99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2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E0FDF-22C5-440D-8A9A-65EC009FC5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72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804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6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63346-EED6-4680-B315-C5E0E191F11B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6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6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E0FDF-22C5-440D-8A9A-65EC009FC5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6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0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82625"/>
            <a:ext cx="5211763" cy="3910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927" y="4778727"/>
            <a:ext cx="6024648" cy="3909864"/>
          </a:xfrm>
        </p:spPr>
        <p:txBody>
          <a:bodyPr/>
          <a:lstStyle/>
          <a:p>
            <a:pPr>
              <a:spcAft>
                <a:spcPts val="1220"/>
              </a:spcAft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2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88A49-C189-49CC-9489-67713C9C10D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E0FDF-22C5-440D-8A9A-65EC009FC5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249238"/>
            <a:ext cx="3673475" cy="275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860" y="3005569"/>
            <a:ext cx="6208835" cy="5780729"/>
          </a:xfrm>
        </p:spPr>
        <p:txBody>
          <a:bodyPr/>
          <a:lstStyle/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ARDOT has been on Twitter since March of 2009,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our account turned 10 this year.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We’re not on any other Social Media platforms, as Twitter has the best format for traffic-information; which our primary service to Arkansans. 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endParaRPr lang="en-US" sz="1400" baseline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platform has a different style of communication, Twitter is considered a ‘stream of consciousness’ format – which means that it’s best used to find out what it going on at that moment.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5057-84EB-41BD-9199-B796C25FF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0D7-DFF8-4BFD-B23F-3CFAD07F1BAF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97" y="9030556"/>
            <a:ext cx="3549151" cy="369778"/>
          </a:xfrm>
          <a:prstGeom prst="rect">
            <a:avLst/>
          </a:prstGeom>
          <a:noFill/>
        </p:spPr>
        <p:txBody>
          <a:bodyPr wrap="square" lIns="91883" tIns="45941" rIns="91883" bIns="45941" rtlCol="0">
            <a:spAutoFit/>
          </a:bodyPr>
          <a:lstStyle/>
          <a:p>
            <a:pPr marL="0" marR="0" lvl="0" indent="0" algn="l" defTabSz="918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CONTINUED ON NEXT PAGE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5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249238"/>
            <a:ext cx="3673475" cy="275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860" y="3005569"/>
            <a:ext cx="6208835" cy="5780729"/>
          </a:xfrm>
        </p:spPr>
        <p:txBody>
          <a:bodyPr/>
          <a:lstStyle/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really hard to keep the public interested in the “not-sexy” parts of the Transportation world.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Typically,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statistically, people are most active on our Social Media and Websites during a weather event or to complain when there’s a wreck or construction zone that is impacting them directly.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But! Just because it’s difficult, doesn’t mean we don’t try.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Things we have done in the past: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of the Week – very little engagement, discontinued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PSA – </a:t>
            </a:r>
            <a:r>
              <a:rPr lang="en-US" sz="1400" baseline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Pokemon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 Campaign – lots of engagement at start, dwindled rapidly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Mowing Season – so very little engagement and less proof it helped minimize accidents with those mowing.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n-US" sz="1400" baseline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WorkWithUsWed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attempt to highlight personnel who went above and beyond and job openings, again – very little engagement , discontinued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n-US" sz="1400" baseline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GameDay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posting about College football games, a lot of tweets and very little engagement unless there was an accident/traffic problem, discontinued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endParaRPr lang="en-US" sz="1400" baseline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endParaRPr lang="en-US" sz="1400" baseline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5057-84EB-41BD-9199-B796C25FF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0D7-DFF8-4BFD-B23F-3CFAD07F1BAF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97" y="9030556"/>
            <a:ext cx="3549151" cy="369778"/>
          </a:xfrm>
          <a:prstGeom prst="rect">
            <a:avLst/>
          </a:prstGeom>
          <a:noFill/>
        </p:spPr>
        <p:txBody>
          <a:bodyPr wrap="square" lIns="91883" tIns="45941" rIns="91883" bIns="45941" rtlCol="0">
            <a:spAutoFit/>
          </a:bodyPr>
          <a:lstStyle/>
          <a:p>
            <a:pPr marL="0" marR="0" lvl="0" indent="0" algn="l" defTabSz="918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CONTINUED ON NEXT PAGE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53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249238"/>
            <a:ext cx="3673475" cy="275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860" y="3005569"/>
            <a:ext cx="6208835" cy="5780729"/>
          </a:xfrm>
        </p:spPr>
        <p:txBody>
          <a:bodyPr/>
          <a:lstStyle/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we have had really high engagement on Twitter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typically when we engaged the public with humor and a willingness to poke fun at ourselves.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Broadway Bridge Demolition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Pizza Wreck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5057-84EB-41BD-9199-B796C25FF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0D7-DFF8-4BFD-B23F-3CFAD07F1BAF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97" y="9030556"/>
            <a:ext cx="3549151" cy="369778"/>
          </a:xfrm>
          <a:prstGeom prst="rect">
            <a:avLst/>
          </a:prstGeom>
          <a:noFill/>
        </p:spPr>
        <p:txBody>
          <a:bodyPr wrap="square" lIns="91883" tIns="45941" rIns="91883" bIns="45941" rtlCol="0">
            <a:spAutoFit/>
          </a:bodyPr>
          <a:lstStyle/>
          <a:p>
            <a:pPr marL="0" marR="0" lvl="0" indent="0" algn="l" defTabSz="918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CONTINUED ON NEXT PAGE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13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82625"/>
            <a:ext cx="5211763" cy="3910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927" y="4778727"/>
            <a:ext cx="6024648" cy="3909864"/>
          </a:xfrm>
        </p:spPr>
        <p:txBody>
          <a:bodyPr/>
          <a:lstStyle/>
          <a:p>
            <a:pPr>
              <a:spcAft>
                <a:spcPts val="1220"/>
              </a:spcAft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2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88A49-C189-49CC-9489-67713C9C10D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E0FDF-22C5-440D-8A9A-65EC009FC5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27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249238"/>
            <a:ext cx="3673475" cy="275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860" y="3005569"/>
            <a:ext cx="6208835" cy="5780729"/>
          </a:xfrm>
        </p:spPr>
        <p:txBody>
          <a:bodyPr/>
          <a:lstStyle/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the problem with trying to create a strategic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 for public engagement is that….the public is pretty fickle on when it wants to engage with us.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But! That doesn’t mean we don’t aim to take every opportunity that fate throws our way – we just have to be careful.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Jokes aren’t appropriate for all situations (fatalities, really bad accidents, </a:t>
            </a:r>
            <a:r>
              <a:rPr lang="en-US" sz="1400" baseline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Jokes at expense of the citizen aren’t as well received from a government entity.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Zero politics allowed.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endParaRPr lang="en-US" sz="1400" baseline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5057-84EB-41BD-9199-B796C25FF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0D7-DFF8-4BFD-B23F-3CFAD07F1BAF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97" y="9030556"/>
            <a:ext cx="3549151" cy="369778"/>
          </a:xfrm>
          <a:prstGeom prst="rect">
            <a:avLst/>
          </a:prstGeom>
          <a:noFill/>
        </p:spPr>
        <p:txBody>
          <a:bodyPr wrap="square" lIns="91883" tIns="45941" rIns="91883" bIns="45941" rtlCol="0">
            <a:spAutoFit/>
          </a:bodyPr>
          <a:lstStyle/>
          <a:p>
            <a:pPr marL="0" marR="0" lvl="0" indent="0" algn="l" defTabSz="918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CONTINUED ON NEXT PAGE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98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249238"/>
            <a:ext cx="3673475" cy="275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860" y="3005569"/>
            <a:ext cx="6208835" cy="5780729"/>
          </a:xfrm>
        </p:spPr>
        <p:txBody>
          <a:bodyPr/>
          <a:lstStyle/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But, we’re also pretty stubborn and so we’re still trying to increase our tweets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where engagement opportunities exist for the public. 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Here’s some stuff we’re doing now or starting soon: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Workzone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Awareness Memes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aimed at the youngest generations. We’ve only tweeted the one so far but we have dozens planned for the first Monday of every month.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Taking advantage of popular ‘days’ – Emoji and Social Media are two that we’ve done recently.</a:t>
            </a:r>
          </a:p>
          <a:p>
            <a:pPr marL="744331" lvl="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endParaRPr lang="en-US" sz="1400" baseline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131" lvl="0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We’ve gotten mixed results but it’s still too early to call it on these types of posts so we’ll keep going for a while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5057-84EB-41BD-9199-B796C25FF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0D7-DFF8-4BFD-B23F-3CFAD07F1BAF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97" y="9030556"/>
            <a:ext cx="3549151" cy="369778"/>
          </a:xfrm>
          <a:prstGeom prst="rect">
            <a:avLst/>
          </a:prstGeom>
          <a:noFill/>
        </p:spPr>
        <p:txBody>
          <a:bodyPr wrap="square" lIns="91883" tIns="45941" rIns="91883" bIns="45941" rtlCol="0">
            <a:spAutoFit/>
          </a:bodyPr>
          <a:lstStyle/>
          <a:p>
            <a:pPr marL="0" marR="0" lvl="0" indent="0" algn="l" defTabSz="918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CONTINUED ON NEXT PAGE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58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249238"/>
            <a:ext cx="3673475" cy="275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860" y="3005569"/>
            <a:ext cx="6208835" cy="5780729"/>
          </a:xfrm>
        </p:spPr>
        <p:txBody>
          <a:bodyPr/>
          <a:lstStyle/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really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hard to predict where Social Media will be in five years, which makes it equally difficult to predict where –our- social media will be.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want to continue modernizing our use of Social Media. It’s not a place for talking AT the public, it’s a place to talk WITH them. To have conversations.</a:t>
            </a: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endParaRPr lang="en-US" sz="1400" baseline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131" indent="-287131">
              <a:lnSpc>
                <a:spcPct val="107000"/>
              </a:lnSpc>
              <a:spcAft>
                <a:spcPts val="1206"/>
              </a:spcAft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Media, and honestly all public engagement these days, moves really fast and government is always a little slow on adopting the newest things.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5057-84EB-41BD-9199-B796C25FF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29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0D7-DFF8-4BFD-B23F-3CFAD07F1BAF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3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8/14/2019 3:17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97" y="9030556"/>
            <a:ext cx="3549151" cy="369778"/>
          </a:xfrm>
          <a:prstGeom prst="rect">
            <a:avLst/>
          </a:prstGeom>
          <a:noFill/>
        </p:spPr>
        <p:txBody>
          <a:bodyPr wrap="square" lIns="91883" tIns="45941" rIns="91883" bIns="45941" rtlCol="0">
            <a:spAutoFit/>
          </a:bodyPr>
          <a:lstStyle/>
          <a:p>
            <a:pPr marL="0" marR="0" lvl="0" indent="0" algn="l" defTabSz="918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CONTINUED ON NEXT PAGE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r>
              <a:rPr kumimoji="0" lang="en-US" sz="12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TRC Meeting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01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0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3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3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8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1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3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5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70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5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99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1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92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51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4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42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42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4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0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69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2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9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2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54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1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39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06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50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78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77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3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17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86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28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61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0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0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9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2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02BA-6468-42C4-B211-AF61780B7A9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2939-AFFE-4784-B06E-A797FBF3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7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1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TD_PowerPoint_SlideTemplate_Photo_bluehighw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3" y="2534299"/>
            <a:ext cx="4800831" cy="1789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14300">
            <a:solidFill>
              <a:srgbClr val="204D8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-10161" y="-51708"/>
            <a:ext cx="5904333" cy="131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Danny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Straessle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Public Information Officer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91439" y="5867400"/>
            <a:ext cx="92354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Transportation Research Committee Engineering Conference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Wednesday, August 14, 2019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TD_PowerPoint_SlideTemplate_Photo_bluehighw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4" y="1399675"/>
            <a:ext cx="4800831" cy="1789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14300">
            <a:solidFill>
              <a:srgbClr val="204D8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-13611" y="3810000"/>
            <a:ext cx="9144004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76200" dist="127000" dir="2700000" algn="tl">
                    <a:srgbClr val="000000">
                      <a:alpha val="8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612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TD_PowerPoint_SlideTemplate_Photo_bluehighw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4" y="1399675"/>
            <a:ext cx="4800831" cy="1789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14300">
            <a:solidFill>
              <a:srgbClr val="204D8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-13611" y="3810000"/>
            <a:ext cx="9144004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76200" dist="127000" dir="2700000" algn="tl">
                    <a:srgbClr val="000000">
                      <a:alpha val="8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Social Media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76200" dist="127000" dir="2700000" algn="tl">
                  <a:srgbClr val="000000">
                    <a:alpha val="8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498"/>
            <a:ext cx="1186998" cy="442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742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184" y="924201"/>
            <a:ext cx="7019631" cy="5634488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498"/>
            <a:ext cx="1186998" cy="442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742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Keeping the Public Engaged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99" y="894845"/>
            <a:ext cx="3160955" cy="21825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99" y="3248017"/>
            <a:ext cx="2501152" cy="33658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660" y="3280461"/>
            <a:ext cx="2740679" cy="34106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3248017"/>
            <a:ext cx="2531600" cy="3475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9069" y="882984"/>
            <a:ext cx="4161860" cy="22062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42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498"/>
            <a:ext cx="1186998" cy="442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742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Stories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90" y="968189"/>
            <a:ext cx="4414509" cy="52281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12" y="968189"/>
            <a:ext cx="4310108" cy="52281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3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TD_PowerPoint_SlideTemplate_Photo_bluehighw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4" y="1399675"/>
            <a:ext cx="4800831" cy="1789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14300">
            <a:solidFill>
              <a:srgbClr val="204D8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-13611" y="3810000"/>
            <a:ext cx="9144004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76200" dist="127000" dir="2700000" algn="tl">
                    <a:srgbClr val="000000">
                      <a:alpha val="8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Strategic Plan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76200" dist="127000" dir="2700000" algn="tl">
                  <a:srgbClr val="000000">
                    <a:alpha val="8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6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498"/>
            <a:ext cx="1186998" cy="442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742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82" y="2013135"/>
            <a:ext cx="8735158" cy="37852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27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498"/>
            <a:ext cx="1186998" cy="442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742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Keeping the Public Engaged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7549"/>
            <a:ext cx="3337175" cy="3337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81" y="1181611"/>
            <a:ext cx="5338100" cy="2669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29" y="4346471"/>
            <a:ext cx="4883972" cy="24419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28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498"/>
            <a:ext cx="1186998" cy="442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742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Future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10" y="957429"/>
            <a:ext cx="4807779" cy="54299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60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678</Words>
  <Application>Microsoft Office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Office Theme</vt:lpstr>
      <vt:lpstr>3_Office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Sides, Krista</dc:creator>
  <cp:lastModifiedBy>classroom</cp:lastModifiedBy>
  <cp:revision>13</cp:revision>
  <dcterms:created xsi:type="dcterms:W3CDTF">2019-08-12T15:05:00Z</dcterms:created>
  <dcterms:modified xsi:type="dcterms:W3CDTF">2019-08-14T20:18:12Z</dcterms:modified>
</cp:coreProperties>
</file>